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48"/>
  </p:notesMasterIdLst>
  <p:handoutMasterIdLst>
    <p:handoutMasterId r:id="rId49"/>
  </p:handoutMasterIdLst>
  <p:sldIdLst>
    <p:sldId id="256" r:id="rId2"/>
    <p:sldId id="288" r:id="rId3"/>
    <p:sldId id="289" r:id="rId4"/>
    <p:sldId id="290" r:id="rId5"/>
    <p:sldId id="291" r:id="rId6"/>
    <p:sldId id="262" r:id="rId7"/>
    <p:sldId id="330" r:id="rId8"/>
    <p:sldId id="339" r:id="rId9"/>
    <p:sldId id="352" r:id="rId10"/>
    <p:sldId id="327" r:id="rId11"/>
    <p:sldId id="328" r:id="rId12"/>
    <p:sldId id="343" r:id="rId13"/>
    <p:sldId id="353" r:id="rId14"/>
    <p:sldId id="345" r:id="rId15"/>
    <p:sldId id="346" r:id="rId16"/>
    <p:sldId id="354" r:id="rId17"/>
    <p:sldId id="351" r:id="rId18"/>
    <p:sldId id="347" r:id="rId19"/>
    <p:sldId id="348" r:id="rId20"/>
    <p:sldId id="349" r:id="rId21"/>
    <p:sldId id="350" r:id="rId22"/>
    <p:sldId id="355" r:id="rId23"/>
    <p:sldId id="356" r:id="rId24"/>
    <p:sldId id="331" r:id="rId25"/>
    <p:sldId id="267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04" r:id="rId39"/>
    <p:sldId id="338" r:id="rId40"/>
    <p:sldId id="263" r:id="rId41"/>
    <p:sldId id="264" r:id="rId42"/>
    <p:sldId id="340" r:id="rId43"/>
    <p:sldId id="342" r:id="rId44"/>
    <p:sldId id="341" r:id="rId45"/>
    <p:sldId id="260" r:id="rId46"/>
    <p:sldId id="357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9" autoAdjust="0"/>
    <p:restoredTop sz="98779" autoAdjust="0"/>
  </p:normalViewPr>
  <p:slideViewPr>
    <p:cSldViewPr snapToGrid="0" snapToObjects="1">
      <p:cViewPr>
        <p:scale>
          <a:sx n="140" d="100"/>
          <a:sy n="140" d="100"/>
        </p:scale>
        <p:origin x="1088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8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5843B-8403-4144-AAEF-47CA2E0F32E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49177-3971-FB46-B7CA-D3177DE6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18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D713F-2276-3640-910B-971329B4C8A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BCA3-FC48-7A4B-A54B-780F4897C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211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5073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0632"/>
            <a:ext cx="8229600" cy="4879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Fall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CS 891 - Web Archiving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21000DE-B95E-FA4A-8310-8A8B2D54F0D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6433094"/>
            <a:ext cx="9157739" cy="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gif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6" Type="http://schemas.openxmlformats.org/officeDocument/2006/relationships/image" Target="../media/image47.tiff"/><Relationship Id="rId7" Type="http://schemas.openxmlformats.org/officeDocument/2006/relationships/image" Target="../media/image48.tiff"/><Relationship Id="rId8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What's PhD </a:t>
            </a:r>
            <a:r>
              <a:rPr lang="en-US" dirty="0"/>
              <a:t>R</a:t>
            </a:r>
            <a:r>
              <a:rPr lang="en-US" dirty="0" smtClean="0"/>
              <a:t>esearch?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0704" y="3886200"/>
            <a:ext cx="7159752" cy="1752600"/>
          </a:xfrm>
        </p:spPr>
        <p:txBody>
          <a:bodyPr>
            <a:normAutofit/>
          </a:bodyPr>
          <a:lstStyle/>
          <a:p>
            <a:r>
              <a:rPr lang="is-IS" dirty="0" smtClean="0"/>
              <a:t>Michele C. Weigle and Michael L. Nelson</a:t>
            </a:r>
          </a:p>
          <a:p>
            <a:r>
              <a:rPr lang="is-IS" dirty="0" smtClean="0"/>
              <a:t>CS 891 – Web Archiving Seminar</a:t>
            </a:r>
          </a:p>
          <a:p>
            <a:r>
              <a:rPr lang="is-IS" dirty="0" smtClean="0"/>
              <a:t>Fall 2017</a:t>
            </a:r>
          </a:p>
        </p:txBody>
      </p:sp>
      <p:pic>
        <p:nvPicPr>
          <p:cNvPr id="4" name="Picture 7" descr="ODU_sig_full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1" y="83649"/>
            <a:ext cx="2513877" cy="10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6935" y="6502699"/>
            <a:ext cx="1468607" cy="307777"/>
            <a:chOff x="-28016" y="6334780"/>
            <a:chExt cx="1468607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-28016" y="6334780"/>
              <a:ext cx="14686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          @</a:t>
              </a:r>
              <a:r>
                <a:rPr lang="en-US" sz="1400" dirty="0" err="1" smtClean="0"/>
                <a:t>WebSciDL</a:t>
              </a:r>
              <a:endParaRPr lang="en-US" sz="1400" dirty="0" smtClean="0"/>
            </a:p>
          </p:txBody>
        </p:sp>
        <p:pic>
          <p:nvPicPr>
            <p:cNvPr id="14" name="Picture 13" descr="imgr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6" t="13891" r="29046" b="14427"/>
            <a:stretch/>
          </p:blipFill>
          <p:spPr>
            <a:xfrm>
              <a:off x="85712" y="6334780"/>
              <a:ext cx="350302" cy="283324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1613114" y="6502699"/>
            <a:ext cx="3132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phonedude.github.io</a:t>
            </a:r>
            <a:r>
              <a:rPr lang="en-US" sz="1400" dirty="0"/>
              <a:t>/cs891-f17/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016106"/>
            <a:ext cx="89681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Largely based on "What's Grad School All </a:t>
            </a:r>
            <a:r>
              <a:rPr lang="en-US" sz="1600" smtClean="0"/>
              <a:t>About?", https</a:t>
            </a:r>
            <a:r>
              <a:rPr lang="en-US" sz="1600" dirty="0"/>
              <a:t>://</a:t>
            </a:r>
            <a:r>
              <a:rPr lang="en-US" sz="1600" dirty="0" err="1"/>
              <a:t>www.slideshare.net</a:t>
            </a:r>
            <a:r>
              <a:rPr lang="en-US" sz="1600" dirty="0"/>
              <a:t>/</a:t>
            </a:r>
            <a:r>
              <a:rPr lang="en-US" sz="1600" dirty="0" err="1"/>
              <a:t>mweigle</a:t>
            </a:r>
            <a:r>
              <a:rPr lang="en-US" sz="1600" dirty="0"/>
              <a:t>/2015-cap-wic</a:t>
            </a:r>
          </a:p>
        </p:txBody>
      </p:sp>
    </p:spTree>
    <p:extLst>
      <p:ext uri="{BB962C8B-B14F-4D97-AF65-F5344CB8AC3E}">
        <p14:creationId xmlns:p14="http://schemas.microsoft.com/office/powerpoint/2010/main" val="35614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PhD is All About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"A PhD teaches you how to ask the right questions"</a:t>
            </a:r>
          </a:p>
          <a:p>
            <a:endParaRPr lang="en-US" dirty="0" smtClean="0"/>
          </a:p>
          <a:p>
            <a:r>
              <a:rPr lang="en-US" dirty="0" smtClean="0"/>
              <a:t>Your PhD advisor's job is to ask questions about your work</a:t>
            </a:r>
          </a:p>
          <a:p>
            <a:pPr lvl="1"/>
            <a:r>
              <a:rPr lang="en-US" dirty="0" smtClean="0"/>
              <a:t>why does the output/graph/result look like this?  </a:t>
            </a:r>
          </a:p>
          <a:p>
            <a:pPr lvl="1"/>
            <a:r>
              <a:rPr lang="en-US" dirty="0" smtClean="0"/>
              <a:t>what would happen if you ran the experiment/analysis another way instead?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37439" y="1966541"/>
            <a:ext cx="60161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blog.skanev.org</a:t>
            </a:r>
            <a:r>
              <a:rPr lang="en-US" sz="1400" dirty="0"/>
              <a:t>/2013/03/why-not-do-</a:t>
            </a:r>
            <a:r>
              <a:rPr lang="en-US" sz="1400" dirty="0" err="1"/>
              <a:t>phd</a:t>
            </a:r>
            <a:r>
              <a:rPr lang="en-US" sz="1400" dirty="0"/>
              <a:t>-in-computer-</a:t>
            </a:r>
            <a:r>
              <a:rPr lang="en-US" sz="1400" dirty="0" err="1"/>
              <a:t>science.html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257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long, and thanks for the PhD!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1232797"/>
            <a:ext cx="69220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Ron Azuma's classic article  (PhD, UNC 1995)</a:t>
            </a:r>
          </a:p>
          <a:p>
            <a:r>
              <a:rPr lang="en-US" sz="2000" dirty="0"/>
              <a:t>http://</a:t>
            </a:r>
            <a:r>
              <a:rPr lang="en-US" sz="2000" dirty="0" err="1"/>
              <a:t>www.cs.unc.edu</a:t>
            </a:r>
            <a:r>
              <a:rPr lang="en-US" sz="2000" dirty="0"/>
              <a:t>/~</a:t>
            </a:r>
            <a:r>
              <a:rPr lang="en-US" sz="2000" dirty="0" err="1" smtClean="0"/>
              <a:t>azuma</a:t>
            </a:r>
            <a:r>
              <a:rPr lang="en-US" sz="2000" dirty="0" smtClean="0"/>
              <a:t>/hitch4.html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2200933"/>
            <a:ext cx="8558784" cy="3423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38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PhD?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50657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PhD </a:t>
            </a:r>
            <a:r>
              <a:rPr lang="en-US" dirty="0"/>
              <a:t>program is very different from getting a Bachelor’s degree, and you must treat it as a strange type of job. </a:t>
            </a:r>
            <a:endParaRPr lang="en-US" dirty="0" smtClean="0"/>
          </a:p>
          <a:p>
            <a:pPr lvl="1"/>
            <a:r>
              <a:rPr lang="en-US" i="1" dirty="0" smtClean="0"/>
              <a:t>Initiative</a:t>
            </a:r>
            <a:r>
              <a:rPr lang="en-US" dirty="0"/>
              <a:t>, </a:t>
            </a:r>
            <a:r>
              <a:rPr lang="en-US" i="1" dirty="0"/>
              <a:t>tenacity</a:t>
            </a:r>
            <a:r>
              <a:rPr lang="en-US" dirty="0"/>
              <a:t>, </a:t>
            </a:r>
            <a:r>
              <a:rPr lang="en-US" i="1" dirty="0"/>
              <a:t>flexibility</a:t>
            </a:r>
            <a:r>
              <a:rPr lang="en-US" dirty="0"/>
              <a:t>, </a:t>
            </a:r>
            <a:r>
              <a:rPr lang="en-US" i="1" dirty="0"/>
              <a:t>interpersonal skills</a:t>
            </a:r>
            <a:r>
              <a:rPr lang="en-US" dirty="0"/>
              <a:t>, </a:t>
            </a:r>
            <a:r>
              <a:rPr lang="en-US" i="1" dirty="0"/>
              <a:t>organizational skills</a:t>
            </a:r>
            <a:r>
              <a:rPr lang="en-US" dirty="0"/>
              <a:t>, and </a:t>
            </a:r>
            <a:r>
              <a:rPr lang="en-US" i="1" dirty="0"/>
              <a:t>communication skills</a:t>
            </a:r>
            <a:r>
              <a:rPr lang="en-US" dirty="0"/>
              <a:t> are all critical and not things that universities typically test for in selecting incoming students</a:t>
            </a:r>
            <a:r>
              <a:rPr lang="en-US" dirty="0" smtClean="0"/>
              <a:t>.</a:t>
            </a:r>
          </a:p>
          <a:p>
            <a:pPr lvl="4"/>
            <a:endParaRPr lang="en-US" dirty="0"/>
          </a:p>
          <a:p>
            <a:r>
              <a:rPr lang="en-US" dirty="0"/>
              <a:t>A </a:t>
            </a:r>
            <a:r>
              <a:rPr lang="en-US" dirty="0" smtClean="0"/>
              <a:t>PhD </a:t>
            </a:r>
            <a:r>
              <a:rPr lang="en-US" dirty="0"/>
              <a:t>is a means to an end: employment in a startup, commercial business, government or industrial research lab, or academia. 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155985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GRAs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50657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Academia is a business, and “graduate student” is a job title</a:t>
            </a:r>
            <a:r>
              <a:rPr lang="en-US" dirty="0" smtClean="0"/>
              <a:t>.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Faculty write grant proposals to external </a:t>
            </a:r>
            <a:r>
              <a:rPr lang="en-US" dirty="0"/>
              <a:t>agencies (NSF, NEH, IMLS, </a:t>
            </a:r>
            <a:r>
              <a:rPr lang="is-IS" dirty="0" smtClean="0"/>
              <a:t>…).</a:t>
            </a:r>
          </a:p>
          <a:p>
            <a:pPr lvl="1"/>
            <a:r>
              <a:rPr lang="is-IS" dirty="0" smtClean="0"/>
              <a:t>fund GRA stipends, travel, small amounts of faculty summer support</a:t>
            </a:r>
          </a:p>
          <a:p>
            <a:pPr lvl="1"/>
            <a:r>
              <a:rPr lang="is-IS" i="1" dirty="0" smtClean="0"/>
              <a:t>without grant funding, there is no GRA funding</a:t>
            </a:r>
            <a:endParaRPr lang="is-IS" i="1" dirty="0"/>
          </a:p>
          <a:p>
            <a:pPr lvl="3"/>
            <a:endParaRPr lang="is-IS" dirty="0" smtClean="0"/>
          </a:p>
          <a:p>
            <a:r>
              <a:rPr lang="en-US" dirty="0" smtClean="0"/>
              <a:t>These agencies expect concrete deliverables (software, publications, etc.).</a:t>
            </a:r>
          </a:p>
          <a:p>
            <a:pPr lvl="3"/>
            <a:endParaRPr lang="en-US" dirty="0" smtClean="0"/>
          </a:p>
          <a:p>
            <a:r>
              <a:rPr lang="en-US" i="1" dirty="0" smtClean="0"/>
              <a:t>My </a:t>
            </a:r>
            <a:r>
              <a:rPr lang="en-US" i="1" dirty="0"/>
              <a:t>chances of future funding are </a:t>
            </a:r>
            <a:r>
              <a:rPr lang="en-US" i="1" dirty="0" smtClean="0"/>
              <a:t>largely based on </a:t>
            </a:r>
            <a:r>
              <a:rPr lang="en-US" i="1" dirty="0"/>
              <a:t>your performance</a:t>
            </a:r>
            <a:r>
              <a:rPr lang="en-US" i="1" dirty="0" smtClean="0"/>
              <a:t>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643818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 Your GRA Like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5065722"/>
          </a:xfrm>
        </p:spPr>
        <p:txBody>
          <a:bodyPr>
            <a:normAutofit/>
          </a:bodyPr>
          <a:lstStyle/>
          <a:p>
            <a:r>
              <a:rPr lang="en-US" dirty="0" smtClean="0"/>
              <a:t>You </a:t>
            </a:r>
            <a:r>
              <a:rPr lang="en-US" dirty="0"/>
              <a:t>must prove to your professors that you are capable of </a:t>
            </a:r>
            <a:endParaRPr lang="en-US" dirty="0" smtClean="0"/>
          </a:p>
          <a:p>
            <a:pPr lvl="1"/>
            <a:r>
              <a:rPr lang="en-US" dirty="0" smtClean="0"/>
              <a:t>getting </a:t>
            </a:r>
            <a:r>
              <a:rPr lang="en-US" dirty="0"/>
              <a:t>the work done, </a:t>
            </a:r>
            <a:endParaRPr lang="en-US" dirty="0" smtClean="0"/>
          </a:p>
          <a:p>
            <a:pPr lvl="1"/>
            <a:r>
              <a:rPr lang="en-US" dirty="0" smtClean="0"/>
              <a:t>being </a:t>
            </a:r>
            <a:r>
              <a:rPr lang="en-US" dirty="0"/>
              <a:t>a team player, </a:t>
            </a:r>
            <a:endParaRPr lang="en-US" dirty="0" smtClean="0"/>
          </a:p>
          <a:p>
            <a:pPr lvl="1"/>
            <a:r>
              <a:rPr lang="en-US" dirty="0" smtClean="0"/>
              <a:t>communicating </a:t>
            </a:r>
            <a:r>
              <a:rPr lang="en-US" dirty="0"/>
              <a:t>your results, and </a:t>
            </a:r>
            <a:endParaRPr lang="en-US" dirty="0" smtClean="0"/>
          </a:p>
          <a:p>
            <a:pPr lvl="1"/>
            <a:r>
              <a:rPr lang="en-US" dirty="0" smtClean="0"/>
              <a:t>most </a:t>
            </a:r>
            <a:r>
              <a:rPr lang="en-US" dirty="0"/>
              <a:t>of the other characteristics needed to do well in regular jobs.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502797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PhD is Not About Courses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5065722"/>
          </a:xfrm>
        </p:spPr>
        <p:txBody>
          <a:bodyPr>
            <a:normAutofit/>
          </a:bodyPr>
          <a:lstStyle/>
          <a:p>
            <a:r>
              <a:rPr lang="en-US" dirty="0" smtClean="0"/>
              <a:t>Most </a:t>
            </a:r>
            <a:r>
              <a:rPr lang="en-US" dirty="0"/>
              <a:t>of what you learn in a Ph.D. program comes outside of classes: </a:t>
            </a:r>
            <a:endParaRPr lang="en-US" dirty="0" smtClean="0"/>
          </a:p>
          <a:p>
            <a:pPr lvl="1"/>
            <a:r>
              <a:rPr lang="en-US" dirty="0" smtClean="0"/>
              <a:t>from </a:t>
            </a:r>
            <a:r>
              <a:rPr lang="en-US" dirty="0"/>
              <a:t>doing research on your </a:t>
            </a:r>
            <a:r>
              <a:rPr lang="en-US" dirty="0" smtClean="0"/>
              <a:t>own and in collaboration with your advisor</a:t>
            </a:r>
          </a:p>
          <a:p>
            <a:pPr lvl="1"/>
            <a:r>
              <a:rPr lang="en-US" dirty="0" smtClean="0"/>
              <a:t>attending conferences</a:t>
            </a:r>
          </a:p>
          <a:p>
            <a:pPr lvl="1"/>
            <a:r>
              <a:rPr lang="en-US" dirty="0" smtClean="0"/>
              <a:t>discussions </a:t>
            </a:r>
            <a:r>
              <a:rPr lang="en-US" dirty="0"/>
              <a:t>with your fellow </a:t>
            </a:r>
            <a:r>
              <a:rPr lang="en-US" dirty="0" smtClean="0"/>
              <a:t>students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563452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Ph.D. Students Must Break Away From Undergraduate Mentality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4663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Grades don't matter much anymore</a:t>
            </a:r>
          </a:p>
          <a:p>
            <a:pPr lvl="1"/>
            <a:r>
              <a:rPr lang="en-US" dirty="0" smtClean="0"/>
              <a:t>main form of evaluation is research progress (i.e., publications)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no one who can tell you exactly what to </a:t>
            </a:r>
            <a:r>
              <a:rPr lang="en-US" dirty="0" smtClean="0"/>
              <a:t>do, so own your research</a:t>
            </a:r>
            <a:endParaRPr lang="en-US" dirty="0"/>
          </a:p>
          <a:p>
            <a:pPr lvl="1"/>
            <a:r>
              <a:rPr lang="en-US" dirty="0"/>
              <a:t>secret: </a:t>
            </a:r>
            <a:r>
              <a:rPr lang="en-US" i="1" dirty="0"/>
              <a:t>your </a:t>
            </a:r>
            <a:r>
              <a:rPr lang="en-US" i="1" dirty="0" smtClean="0"/>
              <a:t>advisors </a:t>
            </a:r>
            <a:r>
              <a:rPr lang="en-US" i="1" dirty="0"/>
              <a:t>don't know all the answers</a:t>
            </a:r>
            <a:r>
              <a:rPr lang="en-US" i="1" dirty="0" smtClean="0"/>
              <a:t>!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When you graduate, you will be the world's expert on your dissertation topic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" y="6140267"/>
            <a:ext cx="90772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cacm.acm.org</a:t>
            </a:r>
            <a:r>
              <a:rPr lang="en-US" sz="1400" dirty="0"/>
              <a:t>/magazines/2013/7/165494-ph-d-students-must-break-away-from-undergraduate-mentality/</a:t>
            </a:r>
            <a:r>
              <a:rPr lang="en-US" sz="1400" dirty="0" err="1"/>
              <a:t>fulltext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543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Skills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5065722"/>
          </a:xfrm>
        </p:spPr>
        <p:txBody>
          <a:bodyPr>
            <a:normAutofit/>
          </a:bodyPr>
          <a:lstStyle/>
          <a:p>
            <a:r>
              <a:rPr lang="en-US" dirty="0" smtClean="0"/>
              <a:t>Initiative</a:t>
            </a:r>
            <a:endParaRPr lang="en-US" dirty="0"/>
          </a:p>
          <a:p>
            <a:r>
              <a:rPr lang="en-US" dirty="0" smtClean="0"/>
              <a:t>Tenacity</a:t>
            </a:r>
            <a:endParaRPr lang="en-US" dirty="0"/>
          </a:p>
          <a:p>
            <a:r>
              <a:rPr lang="en-US" dirty="0" smtClean="0"/>
              <a:t>Flexibility</a:t>
            </a:r>
            <a:endParaRPr lang="en-US" dirty="0"/>
          </a:p>
          <a:p>
            <a:r>
              <a:rPr lang="en-US" dirty="0" smtClean="0"/>
              <a:t>Interpersonal skills</a:t>
            </a:r>
            <a:endParaRPr lang="en-US" dirty="0"/>
          </a:p>
          <a:p>
            <a:r>
              <a:rPr lang="en-US" dirty="0" smtClean="0"/>
              <a:t>Organizational skills</a:t>
            </a:r>
          </a:p>
          <a:p>
            <a:r>
              <a:rPr lang="en-US" dirty="0" smtClean="0"/>
              <a:t>Communication skills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1379952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Initiative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48234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dissertation represents a focused, personal research effort where you take the lead on your own, unique project. </a:t>
            </a:r>
          </a:p>
          <a:p>
            <a:pPr lvl="3"/>
            <a:endParaRPr lang="en-US" dirty="0" smtClean="0"/>
          </a:p>
          <a:p>
            <a:r>
              <a:rPr lang="en-US" dirty="0"/>
              <a:t>Ph.D. students must show </a:t>
            </a:r>
            <a:r>
              <a:rPr lang="en-US" i="1" dirty="0"/>
              <a:t>initiative</a:t>
            </a:r>
            <a:r>
              <a:rPr lang="en-US" dirty="0"/>
              <a:t> to successfully complete the dissertation</a:t>
            </a:r>
            <a:r>
              <a:rPr lang="en-US" dirty="0" smtClean="0"/>
              <a:t>.</a:t>
            </a:r>
          </a:p>
          <a:p>
            <a:pPr lvl="3"/>
            <a:endParaRPr lang="en-US" dirty="0" smtClean="0"/>
          </a:p>
          <a:p>
            <a:r>
              <a:rPr lang="en-US" dirty="0"/>
              <a:t>If you never do any tasks except those that your professor specifically tells you to do, then you need to work on initiative.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118492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Tenacity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385048" cy="507331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No one can tell you in advance exactly how long the dissertation will take, so it’s hard to see where the “end of the road” lies</a:t>
            </a:r>
            <a:r>
              <a:rPr lang="en-US" dirty="0" smtClean="0"/>
              <a:t>.</a:t>
            </a:r>
          </a:p>
          <a:p>
            <a:pPr lvl="3"/>
            <a:endParaRPr lang="en-US" dirty="0" smtClean="0"/>
          </a:p>
          <a:p>
            <a:r>
              <a:rPr lang="en-US" dirty="0"/>
              <a:t>You will encounter unexpected problems and obstacles that can add months or years to the project</a:t>
            </a:r>
            <a:r>
              <a:rPr lang="en-US" dirty="0" smtClean="0"/>
              <a:t>.</a:t>
            </a:r>
          </a:p>
          <a:p>
            <a:pPr lvl="3"/>
            <a:endParaRPr lang="en-US" dirty="0" smtClean="0"/>
          </a:p>
          <a:p>
            <a:r>
              <a:rPr lang="en-US" dirty="0"/>
              <a:t>If you are not </a:t>
            </a:r>
            <a:r>
              <a:rPr lang="en-US" i="1" dirty="0"/>
              <a:t>tenacious</a:t>
            </a:r>
            <a:r>
              <a:rPr lang="en-US" dirty="0"/>
              <a:t> about working on the dissertation, you </a:t>
            </a:r>
            <a:r>
              <a:rPr lang="en-US" dirty="0" smtClean="0"/>
              <a:t>won’t </a:t>
            </a:r>
            <a:r>
              <a:rPr lang="en-US" dirty="0"/>
              <a:t>finish</a:t>
            </a:r>
            <a:r>
              <a:rPr lang="en-US" dirty="0" smtClean="0"/>
              <a:t>.</a:t>
            </a:r>
          </a:p>
          <a:p>
            <a:pPr lvl="3"/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best way to finish the dissertation is to do something every day that gets you closer to being done.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213586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UNC-CS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9" name="Picture 8" descr="Screen Shot 2013-11-04 at 8.50.44 PM.png"/>
          <p:cNvPicPr>
            <a:picLocks noChangeAspect="1"/>
          </p:cNvPicPr>
          <p:nvPr/>
        </p:nvPicPr>
        <p:blipFill rotWithShape="1">
          <a:blip r:embed="rId2"/>
          <a:srcRect t="606" r="408" b="620"/>
          <a:stretch/>
        </p:blipFill>
        <p:spPr>
          <a:xfrm>
            <a:off x="383117" y="1181099"/>
            <a:ext cx="8377767" cy="5118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759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Flexibility</a:t>
            </a:r>
            <a:r>
              <a:rPr lang="en-US" sz="3600" dirty="0"/>
              <a:t> means </a:t>
            </a:r>
            <a:endParaRPr lang="en-US" sz="3600" dirty="0" smtClean="0"/>
          </a:p>
          <a:p>
            <a:pPr lvl="1"/>
            <a:r>
              <a:rPr lang="en-US" sz="3200" dirty="0" smtClean="0"/>
              <a:t>taking </a:t>
            </a:r>
            <a:r>
              <a:rPr lang="en-US" sz="3200" dirty="0"/>
              <a:t>advantage of opportunities and synergies, </a:t>
            </a:r>
            <a:endParaRPr lang="en-US" sz="3200" dirty="0" smtClean="0"/>
          </a:p>
          <a:p>
            <a:pPr lvl="1"/>
            <a:r>
              <a:rPr lang="en-US" sz="3200" dirty="0" smtClean="0"/>
              <a:t>working </a:t>
            </a:r>
            <a:r>
              <a:rPr lang="en-US" sz="3200" dirty="0"/>
              <a:t>around </a:t>
            </a:r>
            <a:r>
              <a:rPr lang="en-US" sz="3200" dirty="0" smtClean="0"/>
              <a:t>problems</a:t>
            </a:r>
          </a:p>
          <a:p>
            <a:pPr lvl="1"/>
            <a:r>
              <a:rPr lang="en-US" sz="3200" dirty="0" smtClean="0"/>
              <a:t>being </a:t>
            </a:r>
            <a:r>
              <a:rPr lang="en-US" sz="3200" dirty="0"/>
              <a:t>willing to change plans as </a:t>
            </a:r>
            <a:r>
              <a:rPr lang="en-US" sz="3200" dirty="0" smtClean="0"/>
              <a:t>required</a:t>
            </a:r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34493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Interpersonal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482347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You need to build </a:t>
            </a:r>
            <a:r>
              <a:rPr lang="en-US" dirty="0"/>
              <a:t>and maintain interpersonal relationships with your advisor, your committee, your research and support staff and your fellow students</a:t>
            </a:r>
            <a:r>
              <a:rPr lang="en-US" dirty="0" smtClean="0"/>
              <a:t>.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Cultivating </a:t>
            </a:r>
            <a:r>
              <a:rPr lang="en-US" dirty="0"/>
              <a:t>interpersonal relationships is mostly about treating people with respect and determining their different working styles. </a:t>
            </a:r>
            <a:endParaRPr lang="en-US" dirty="0" smtClean="0"/>
          </a:p>
          <a:p>
            <a:pPr lvl="1"/>
            <a:r>
              <a:rPr lang="en-US" dirty="0" smtClean="0"/>
              <a:t>Give </a:t>
            </a:r>
            <a:r>
              <a:rPr lang="en-US" dirty="0"/>
              <a:t>credit where credit is due. </a:t>
            </a:r>
            <a:endParaRPr lang="en-US" dirty="0" smtClean="0"/>
          </a:p>
          <a:p>
            <a:pPr lvl="1"/>
            <a:r>
              <a:rPr lang="en-US" dirty="0" smtClean="0"/>
              <a:t>Acknowledge </a:t>
            </a:r>
            <a:r>
              <a:rPr lang="en-US" dirty="0"/>
              <a:t>and thank them for their help. </a:t>
            </a:r>
            <a:endParaRPr lang="en-US" dirty="0" smtClean="0"/>
          </a:p>
          <a:p>
            <a:pPr lvl="1"/>
            <a:r>
              <a:rPr lang="en-US" dirty="0" smtClean="0"/>
              <a:t>Return </a:t>
            </a:r>
            <a:r>
              <a:rPr lang="en-US" dirty="0"/>
              <a:t>favors. </a:t>
            </a:r>
            <a:endParaRPr lang="en-US" dirty="0" smtClean="0"/>
          </a:p>
          <a:p>
            <a:pPr lvl="1"/>
            <a:r>
              <a:rPr lang="en-US" dirty="0" smtClean="0"/>
              <a:t>Respect </a:t>
            </a:r>
            <a:r>
              <a:rPr lang="en-US" dirty="0"/>
              <a:t>their expertise, advice and time. </a:t>
            </a:r>
            <a:endParaRPr lang="en-US" dirty="0" smtClean="0"/>
          </a:p>
          <a:p>
            <a:pPr lvl="1"/>
            <a:r>
              <a:rPr lang="en-US" dirty="0" smtClean="0"/>
              <a:t>Apologize </a:t>
            </a:r>
            <a:r>
              <a:rPr lang="en-US" dirty="0"/>
              <a:t>if you are at fault. </a:t>
            </a:r>
            <a:endParaRPr lang="en-US" dirty="0" smtClean="0"/>
          </a:p>
          <a:p>
            <a:pPr lvl="1"/>
            <a:r>
              <a:rPr lang="en-US" dirty="0" smtClean="0"/>
              <a:t>Realize </a:t>
            </a:r>
            <a:r>
              <a:rPr lang="en-US" dirty="0"/>
              <a:t>that different people work in different ways and are motivated by different things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1365182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Organizational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4823477"/>
          </a:xfrm>
        </p:spPr>
        <p:txBody>
          <a:bodyPr>
            <a:normAutofit/>
          </a:bodyPr>
          <a:lstStyle/>
          <a:p>
            <a:r>
              <a:rPr lang="en-US" dirty="0" smtClean="0"/>
              <a:t>You will have lots of responsibilities (classes, GRA, GTA, dissertation research, publications)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You must be </a:t>
            </a:r>
            <a:r>
              <a:rPr lang="en-US" i="1" dirty="0" smtClean="0"/>
              <a:t>well-organized </a:t>
            </a:r>
            <a:r>
              <a:rPr lang="en-US" dirty="0" smtClean="0"/>
              <a:t>and learn to prioritize to make sure the important things get done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353568" y="4841378"/>
            <a:ext cx="8601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Additional time management advice from Randy </a:t>
            </a:r>
            <a:r>
              <a:rPr lang="en-US" dirty="0" err="1" smtClean="0"/>
              <a:t>Pausch</a:t>
            </a:r>
            <a:r>
              <a:rPr lang="en-US" dirty="0" smtClean="0"/>
              <a:t> (former prof at </a:t>
            </a:r>
            <a:r>
              <a:rPr lang="en-US" dirty="0" err="1" smtClean="0"/>
              <a:t>UVa</a:t>
            </a:r>
            <a:r>
              <a:rPr lang="en-US" dirty="0" smtClean="0"/>
              <a:t>, CMU) </a:t>
            </a:r>
            <a:r>
              <a:rPr lang="en-US" sz="1600" dirty="0" smtClean="0"/>
              <a:t>http</a:t>
            </a:r>
            <a:r>
              <a:rPr lang="en-US" sz="1600" dirty="0"/>
              <a:t>://</a:t>
            </a:r>
            <a:r>
              <a:rPr lang="en-US" sz="1600" dirty="0" err="1"/>
              <a:t>web.archive.org</a:t>
            </a:r>
            <a:r>
              <a:rPr lang="en-US" sz="1600" dirty="0"/>
              <a:t>/web/20070223065627/</a:t>
            </a:r>
            <a:r>
              <a:rPr lang="en-US" sz="1600" dirty="0" err="1"/>
              <a:t>www.cs.virginia.edu</a:t>
            </a:r>
            <a:r>
              <a:rPr lang="en-US" sz="1600" dirty="0"/>
              <a:t>/</a:t>
            </a:r>
            <a:r>
              <a:rPr lang="en-US" sz="1600" dirty="0" err="1"/>
              <a:t>helpnet</a:t>
            </a:r>
            <a:r>
              <a:rPr lang="en-US" sz="1600" dirty="0"/>
              <a:t>/Time/</a:t>
            </a:r>
            <a:r>
              <a:rPr lang="en-US" sz="1600" dirty="0" err="1"/>
              <a:t>time.html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4000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48234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 will write (a lot)</a:t>
            </a:r>
            <a:endParaRPr lang="en-US" i="1" dirty="0"/>
          </a:p>
          <a:p>
            <a:r>
              <a:rPr lang="en-US" dirty="0" smtClean="0"/>
              <a:t>You will present your ideas (a lot)</a:t>
            </a:r>
          </a:p>
          <a:p>
            <a:pPr lvl="2"/>
            <a:endParaRPr lang="en-US" dirty="0"/>
          </a:p>
          <a:p>
            <a:r>
              <a:rPr lang="en-US" dirty="0" smtClean="0"/>
              <a:t>It will be so much better (and more efficient) for all of us if we spend more time talking about research ideas than about organization, grammar, and typos</a:t>
            </a:r>
          </a:p>
          <a:p>
            <a:pPr lvl="3"/>
            <a:endParaRPr lang="en-US" dirty="0"/>
          </a:p>
          <a:p>
            <a:r>
              <a:rPr lang="en-US" b="1" i="1" dirty="0" smtClean="0"/>
              <a:t>I cannot over-emphasize how important this is</a:t>
            </a:r>
          </a:p>
          <a:p>
            <a:pPr lvl="2"/>
            <a:endParaRPr lang="en-US" dirty="0"/>
          </a:p>
          <a:p>
            <a:r>
              <a:rPr lang="en-US" dirty="0" smtClean="0"/>
              <a:t>This is so important that we'll have a whole set of slides/discussion a bit later in the semester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64434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Surviving the PhD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Read Ron Azuma's guide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Perseverance</a:t>
            </a:r>
          </a:p>
          <a:p>
            <a:pPr lvl="1"/>
            <a:r>
              <a:rPr lang="en-US" dirty="0" smtClean="0"/>
              <a:t>it can be slow, it can get boring, some days you just have to get through it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Initiative</a:t>
            </a:r>
          </a:p>
          <a:p>
            <a:pPr lvl="1"/>
            <a:r>
              <a:rPr lang="en-US" dirty="0" smtClean="0"/>
              <a:t>your advisor will rarely bug you each day to make sure you're working, must set your own goals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Curiosity</a:t>
            </a:r>
          </a:p>
          <a:p>
            <a:pPr lvl="1"/>
            <a:r>
              <a:rPr lang="en-US" dirty="0" smtClean="0"/>
              <a:t>PhD students are usually ready to graduate once they start asking their own questions about their data and research</a:t>
            </a:r>
          </a:p>
          <a:p>
            <a:pPr lvl="3"/>
            <a:endParaRPr lang="en-US" dirty="0"/>
          </a:p>
          <a:p>
            <a:r>
              <a:rPr lang="en-US" dirty="0" smtClean="0"/>
              <a:t>Coffee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Research?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7748" y="1990528"/>
            <a:ext cx="797905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Matt Might (http://</a:t>
            </a:r>
            <a:r>
              <a:rPr lang="en-US" sz="2400" dirty="0" err="1"/>
              <a:t>matt.might.net</a:t>
            </a:r>
            <a:r>
              <a:rPr lang="en-US" sz="2400" dirty="0"/>
              <a:t>/), a professor in Computer Science at the University of Utah, created </a:t>
            </a:r>
            <a:r>
              <a:rPr lang="en-US" sz="2400" dirty="0" smtClean="0"/>
              <a:t>"The </a:t>
            </a:r>
            <a:r>
              <a:rPr lang="en-US" sz="2400" dirty="0"/>
              <a:t>Illustrated Guide to a Ph.D</a:t>
            </a:r>
            <a:r>
              <a:rPr lang="en-US" sz="2400" dirty="0" smtClean="0"/>
              <a:t>." </a:t>
            </a:r>
            <a:r>
              <a:rPr lang="en-US" sz="2400" dirty="0"/>
              <a:t>to explain what a Ph.D. is to new and aspiring graduate students. </a:t>
            </a:r>
            <a:endParaRPr lang="en-US" sz="24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[</a:t>
            </a:r>
            <a:r>
              <a:rPr lang="en-US" sz="2000" dirty="0"/>
              <a:t>Matt has licensed the guide for sharing with special terms under the Creative Commons license.</a:t>
            </a:r>
            <a:r>
              <a:rPr lang="en-US" sz="2000" dirty="0" smtClean="0"/>
              <a:t>]</a:t>
            </a:r>
            <a:endParaRPr lang="en-US" sz="2000" dirty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matt.might.net</a:t>
            </a:r>
            <a:r>
              <a:rPr lang="en-US" dirty="0"/>
              <a:t>/articles/</a:t>
            </a:r>
            <a:r>
              <a:rPr lang="en-US" dirty="0" err="1"/>
              <a:t>phd</a:t>
            </a:r>
            <a:r>
              <a:rPr lang="en-US" dirty="0"/>
              <a:t>-school-in-pictures/</a:t>
            </a:r>
          </a:p>
        </p:txBody>
      </p:sp>
    </p:spTree>
    <p:extLst>
      <p:ext uri="{BB962C8B-B14F-4D97-AF65-F5344CB8AC3E}">
        <p14:creationId xmlns:p14="http://schemas.microsoft.com/office/powerpoint/2010/main" val="35931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Imagine a circle that contains all human knowledge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296" t="1699" r="1909" b="2388"/>
          <a:stretch/>
        </p:blipFill>
        <p:spPr>
          <a:xfrm>
            <a:off x="2159835" y="1370200"/>
            <a:ext cx="4824331" cy="480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</p:spTree>
    <p:extLst>
      <p:ext uri="{BB962C8B-B14F-4D97-AF65-F5344CB8AC3E}">
        <p14:creationId xmlns:p14="http://schemas.microsoft.com/office/powerpoint/2010/main" val="40725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 the time you finish elementary school, you know a little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13" y="1362363"/>
            <a:ext cx="4823496" cy="480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</p:spTree>
    <p:extLst>
      <p:ext uri="{BB962C8B-B14F-4D97-AF65-F5344CB8AC3E}">
        <p14:creationId xmlns:p14="http://schemas.microsoft.com/office/powerpoint/2010/main" val="40695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By the time you finish high school, you know a bit more</a:t>
            </a:r>
          </a:p>
        </p:txBody>
      </p:sp>
      <p:pic>
        <p:nvPicPr>
          <p:cNvPr id="6" name="Picture 5" descr="Screen Shot 2015-02-25 at 7.25.4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2"/>
          <a:stretch/>
        </p:blipFill>
        <p:spPr>
          <a:xfrm>
            <a:off x="2160633" y="1379537"/>
            <a:ext cx="4781045" cy="480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</p:spTree>
    <p:extLst>
      <p:ext uri="{BB962C8B-B14F-4D97-AF65-F5344CB8AC3E}">
        <p14:creationId xmlns:p14="http://schemas.microsoft.com/office/powerpoint/2010/main" val="340982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a bachelor's degree, you gain a specialty</a:t>
            </a:r>
          </a:p>
        </p:txBody>
      </p:sp>
      <p:pic>
        <p:nvPicPr>
          <p:cNvPr id="7" name="Picture 6" descr="Screen Shot 2015-02-25 at 7.27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" t="1019" b="1468"/>
          <a:stretch/>
        </p:blipFill>
        <p:spPr>
          <a:xfrm>
            <a:off x="2127465" y="1348856"/>
            <a:ext cx="4802229" cy="4800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</p:spTree>
    <p:extLst>
      <p:ext uri="{BB962C8B-B14F-4D97-AF65-F5344CB8AC3E}">
        <p14:creationId xmlns:p14="http://schemas.microsoft.com/office/powerpoint/2010/main" val="39787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My CS Homepage - 1997</a:t>
            </a:r>
            <a:endParaRPr lang="en-US" dirty="0"/>
          </a:p>
        </p:txBody>
      </p:sp>
      <p:pic>
        <p:nvPicPr>
          <p:cNvPr id="10" name="Picture 9" descr="Screen Shot 2013-11-04 at 9.05.57 PM.png"/>
          <p:cNvPicPr>
            <a:picLocks noChangeAspect="1"/>
          </p:cNvPicPr>
          <p:nvPr/>
        </p:nvPicPr>
        <p:blipFill rotWithShape="1">
          <a:blip r:embed="rId2"/>
          <a:srcRect l="401" t="688" r="401"/>
          <a:stretch/>
        </p:blipFill>
        <p:spPr>
          <a:xfrm>
            <a:off x="383117" y="1185333"/>
            <a:ext cx="8377766" cy="51459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082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master's degree deepens that specialty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  <p:pic>
        <p:nvPicPr>
          <p:cNvPr id="7" name="Picture 6" descr="Screen Shot 2015-02-25 at 7.32.3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1712" r="4145"/>
          <a:stretch/>
        </p:blipFill>
        <p:spPr>
          <a:xfrm>
            <a:off x="2162092" y="1348856"/>
            <a:ext cx="476591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Reading research papers takes you to the edge of human knowledge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  <p:pic>
        <p:nvPicPr>
          <p:cNvPr id="7" name="Picture 6" descr="Screen Shot 2015-02-25 at 7.34.1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1747" r="1440" b="1118"/>
          <a:stretch/>
        </p:blipFill>
        <p:spPr>
          <a:xfrm>
            <a:off x="2158989" y="1348856"/>
            <a:ext cx="49047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4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Once you're at the boundary, you focus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  <p:pic>
        <p:nvPicPr>
          <p:cNvPr id="7" name="Picture 6" descr="Screen Shot 2015-02-25 at 7.35.3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" t="2408"/>
          <a:stretch/>
        </p:blipFill>
        <p:spPr>
          <a:xfrm>
            <a:off x="2164797" y="1348856"/>
            <a:ext cx="479109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push at the boundary for a few years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  <p:pic>
        <p:nvPicPr>
          <p:cNvPr id="7" name="Picture 6" descr="Screen Shot 2015-02-25 at 7.36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9" t="-1" b="-602"/>
          <a:stretch/>
        </p:blipFill>
        <p:spPr>
          <a:xfrm>
            <a:off x="2091063" y="1286480"/>
            <a:ext cx="4850566" cy="47091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26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Until one day, the boundary gives way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  <p:pic>
        <p:nvPicPr>
          <p:cNvPr id="7" name="Picture 6" descr="Screen Shot 2015-02-25 at 7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1362456"/>
            <a:ext cx="4770416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And, that dent you've made is called a Ph.D.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  <p:pic>
        <p:nvPicPr>
          <p:cNvPr id="7" name="Picture 6" descr="Screen Shot 2015-02-25 at 7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1362456"/>
            <a:ext cx="4770416" cy="4608576"/>
          </a:xfrm>
          <a:prstGeom prst="rect">
            <a:avLst/>
          </a:prstGeom>
        </p:spPr>
      </p:pic>
      <p:pic>
        <p:nvPicPr>
          <p:cNvPr id="8" name="Picture 7" descr="Screen Shot 2015-02-25 at 7.39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545" y="3236090"/>
            <a:ext cx="2392558" cy="7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7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 course, the world looks different to you now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  <p:pic>
        <p:nvPicPr>
          <p:cNvPr id="7" name="Picture 6" descr="Screen Shot 2015-02-25 at 7.40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095" y="1423332"/>
            <a:ext cx="5249810" cy="45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So, don't forget the bigger picture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149456"/>
            <a:ext cx="36074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matt.might.net</a:t>
            </a:r>
            <a:r>
              <a:rPr lang="en-US" sz="1200" dirty="0"/>
              <a:t>/articles/</a:t>
            </a:r>
            <a:r>
              <a:rPr lang="en-US" sz="1200" dirty="0" err="1"/>
              <a:t>phd</a:t>
            </a:r>
            <a:r>
              <a:rPr lang="en-US" sz="1200" dirty="0"/>
              <a:t>-school-in-pictures/</a:t>
            </a:r>
          </a:p>
        </p:txBody>
      </p:sp>
      <p:pic>
        <p:nvPicPr>
          <p:cNvPr id="8" name="Picture 7" descr="Screen Shot 2015-02-25 at 7.40.5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"/>
          <a:stretch/>
        </p:blipFill>
        <p:spPr>
          <a:xfrm>
            <a:off x="2061397" y="1259173"/>
            <a:ext cx="4784775" cy="4800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72942" y="3284674"/>
            <a:ext cx="3299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/>
              <a:t>Keep pushing.</a:t>
            </a:r>
          </a:p>
        </p:txBody>
      </p:sp>
    </p:spTree>
    <p:extLst>
      <p:ext uri="{BB962C8B-B14F-4D97-AF65-F5344CB8AC3E}">
        <p14:creationId xmlns:p14="http://schemas.microsoft.com/office/powerpoint/2010/main" val="180218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Skills Gained Through PhD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460453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smtClean="0"/>
              <a:t>Ability to work independently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Critical thought</a:t>
            </a:r>
            <a:endParaRPr lang="en-US" dirty="0" smtClean="0"/>
          </a:p>
          <a:p>
            <a:pPr lvl="1"/>
            <a:r>
              <a:rPr lang="en-US" dirty="0" smtClean="0"/>
              <a:t>A PhD candidate learns to critically examine the thoughts of others and pick out the pros and cons.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Perseverance</a:t>
            </a:r>
            <a:endParaRPr lang="en-US" dirty="0" smtClean="0"/>
          </a:p>
          <a:p>
            <a:pPr lvl="2"/>
            <a:endParaRPr lang="en-US" b="1" dirty="0" smtClean="0"/>
          </a:p>
          <a:p>
            <a:r>
              <a:rPr lang="en-US" b="1" dirty="0" smtClean="0"/>
              <a:t>Ability to work with poorly defined goals</a:t>
            </a:r>
          </a:p>
          <a:p>
            <a:pPr lvl="1"/>
            <a:r>
              <a:rPr lang="en-US" dirty="0" smtClean="0"/>
              <a:t>One of the bigger hurdles of the PhD is that there is no clear cut goal. </a:t>
            </a:r>
          </a:p>
          <a:p>
            <a:pPr lvl="1"/>
            <a:r>
              <a:rPr lang="en-US" dirty="0" smtClean="0"/>
              <a:t>No one can exactly say these are the things you need to do every day. </a:t>
            </a:r>
          </a:p>
          <a:p>
            <a:pPr lvl="1"/>
            <a:r>
              <a:rPr lang="en-US" dirty="0" smtClean="0"/>
              <a:t>Research as such involves going back and forth, exploring blind alleys and so forth.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Effective communication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1421" y="5921328"/>
            <a:ext cx="8624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</a:t>
            </a:r>
            <a:r>
              <a:rPr lang="en-US" sz="1400" dirty="0" err="1" smtClean="0"/>
              <a:t>www.quora.com</a:t>
            </a:r>
            <a:r>
              <a:rPr lang="en-US" sz="1400" dirty="0" smtClean="0"/>
              <a:t>/What-are-the-main-differences-between-a-Masters-and-a-PhD-in-computer-science</a:t>
            </a:r>
          </a:p>
          <a:p>
            <a:r>
              <a:rPr lang="en-US" sz="1400" dirty="0" smtClean="0"/>
              <a:t>Vijay Chidambaram, computer science grad student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787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01115"/>
            <a:ext cx="8805672" cy="948570"/>
          </a:xfrm>
        </p:spPr>
        <p:txBody>
          <a:bodyPr>
            <a:normAutofit fontScale="90000"/>
          </a:bodyPr>
          <a:lstStyle/>
          <a:p>
            <a:r>
              <a:rPr lang="en-US" smtClean="0"/>
              <a:t>Why Did I Want to Become a Professor?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300"/>
            <a:ext cx="8229600" cy="49067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Inspired by mentors and undergraduate/graduate </a:t>
            </a:r>
            <a:r>
              <a:rPr lang="en-US" dirty="0" smtClean="0"/>
              <a:t>faculty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Liked teaching</a:t>
            </a:r>
          </a:p>
          <a:p>
            <a:pPr lvl="1"/>
            <a:r>
              <a:rPr lang="en-US" dirty="0" smtClean="0"/>
              <a:t>really enjoy learning something new, organizing the information, and figuring out the best way to present it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Flexibility</a:t>
            </a:r>
          </a:p>
          <a:p>
            <a:pPr lvl="1"/>
            <a:r>
              <a:rPr lang="en-US" dirty="0"/>
              <a:t>can choose own research topics (to some extent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my advisor coached his son's soccer team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 loved being a graduate student and didn't want to leave academia</a:t>
            </a:r>
          </a:p>
          <a:p>
            <a:pPr lvl="2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7" descr="IMG_077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2" t="42917" r="3906"/>
          <a:stretch/>
        </p:blipFill>
        <p:spPr>
          <a:xfrm>
            <a:off x="3278269" y="1810882"/>
            <a:ext cx="3008231" cy="13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9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 Student Assoc Pres - 1999</a:t>
            </a:r>
            <a:endParaRPr lang="en-US" dirty="0"/>
          </a:p>
        </p:txBody>
      </p:sp>
      <p:pic>
        <p:nvPicPr>
          <p:cNvPr id="8" name="Picture 7" descr="Screen Shot 2013-11-04 at 8.57.16 PM.png"/>
          <p:cNvPicPr>
            <a:picLocks noChangeAspect="1"/>
          </p:cNvPicPr>
          <p:nvPr/>
        </p:nvPicPr>
        <p:blipFill rotWithShape="1">
          <a:blip r:embed="rId2"/>
          <a:srcRect l="497" t="674" r="378" b="731"/>
          <a:stretch/>
        </p:blipFill>
        <p:spPr>
          <a:xfrm>
            <a:off x="353483" y="1109133"/>
            <a:ext cx="8437034" cy="5160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10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Clemson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Assistant Professor - 2004-2006</a:t>
            </a:r>
          </a:p>
          <a:p>
            <a:endParaRPr lang="en-US" dirty="0" smtClean="0"/>
          </a:p>
          <a:p>
            <a:r>
              <a:rPr lang="en-US" dirty="0" smtClean="0"/>
              <a:t>Students investigated high-speed TCP protocols and Internet traffic generation for simulations</a:t>
            </a:r>
          </a:p>
          <a:p>
            <a:pPr lvl="1"/>
            <a:r>
              <a:rPr lang="en-US" dirty="0" smtClean="0"/>
              <a:t>2 MS theses</a:t>
            </a:r>
          </a:p>
          <a:p>
            <a:endParaRPr lang="en-US" dirty="0" smtClean="0"/>
          </a:p>
          <a:p>
            <a:r>
              <a:rPr lang="en-US" dirty="0" smtClean="0"/>
              <a:t>Started investigation of vehicular networks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PocketPC</a:t>
            </a:r>
            <a:r>
              <a:rPr lang="en-US" dirty="0" smtClean="0"/>
              <a:t> and Bluetooth GPS devices</a:t>
            </a:r>
          </a:p>
          <a:p>
            <a:endParaRPr lang="en-US" dirty="0" smtClean="0"/>
          </a:p>
          <a:p>
            <a:r>
              <a:rPr lang="en-US" dirty="0" smtClean="0"/>
              <a:t>Teaching networking courses</a:t>
            </a:r>
          </a:p>
          <a:p>
            <a:pPr lvl="1"/>
            <a:r>
              <a:rPr lang="en-US" dirty="0" err="1" smtClean="0"/>
              <a:t>ugrad</a:t>
            </a:r>
            <a:r>
              <a:rPr lang="en-US" dirty="0" smtClean="0"/>
              <a:t> - network programming</a:t>
            </a:r>
          </a:p>
          <a:p>
            <a:pPr lvl="1"/>
            <a:r>
              <a:rPr lang="en-US" dirty="0" smtClean="0"/>
              <a:t>grad - network protocols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6" descr="Screen Shot 2015-02-25 at 8.49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149685"/>
            <a:ext cx="2257947" cy="664102"/>
          </a:xfrm>
          <a:prstGeom prst="rect">
            <a:avLst/>
          </a:prstGeom>
        </p:spPr>
      </p:pic>
      <p:pic>
        <p:nvPicPr>
          <p:cNvPr id="8" name="Picture 7" descr="iPAQ-with-stylus-croppe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275" y="4149563"/>
            <a:ext cx="1567077" cy="183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499062" cy="5073316"/>
          </a:xfrm>
        </p:spPr>
        <p:txBody>
          <a:bodyPr>
            <a:normAutofit/>
          </a:bodyPr>
          <a:lstStyle/>
          <a:p>
            <a:r>
              <a:rPr lang="en-US" dirty="0" smtClean="0"/>
              <a:t>2006 - Joined as Assistant </a:t>
            </a:r>
            <a:r>
              <a:rPr lang="en-US" dirty="0"/>
              <a:t>P</a:t>
            </a:r>
            <a:r>
              <a:rPr lang="en-US" dirty="0" smtClean="0"/>
              <a:t>rofessor</a:t>
            </a:r>
          </a:p>
          <a:p>
            <a:r>
              <a:rPr lang="en-US" dirty="0" smtClean="0"/>
              <a:t>2012 - Tenure, promoted to Associate </a:t>
            </a:r>
            <a:r>
              <a:rPr lang="en-US" dirty="0"/>
              <a:t>P</a:t>
            </a:r>
            <a:r>
              <a:rPr lang="en-US" dirty="0" smtClean="0"/>
              <a:t>rofessor</a:t>
            </a:r>
          </a:p>
          <a:p>
            <a:r>
              <a:rPr lang="en-US" dirty="0" smtClean="0"/>
              <a:t>2013 - Graduate </a:t>
            </a:r>
            <a:r>
              <a:rPr lang="en-US" dirty="0"/>
              <a:t>P</a:t>
            </a:r>
            <a:r>
              <a:rPr lang="en-US" dirty="0" smtClean="0"/>
              <a:t>rogram Director</a:t>
            </a:r>
          </a:p>
          <a:p>
            <a:r>
              <a:rPr lang="en-US" dirty="0" smtClean="0"/>
              <a:t>2018?? – Promoted to Full Professor</a:t>
            </a:r>
          </a:p>
          <a:p>
            <a:endParaRPr lang="en-US" dirty="0" smtClean="0"/>
          </a:p>
          <a:p>
            <a:r>
              <a:rPr lang="en-US" dirty="0" smtClean="0"/>
              <a:t>Vehicular networks, sensor networks, web science, digital preservation, information visualization</a:t>
            </a:r>
          </a:p>
          <a:p>
            <a:pPr lvl="1"/>
            <a:r>
              <a:rPr lang="en-US" dirty="0" smtClean="0"/>
              <a:t>in chronological order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7" descr="ODU_sig_full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315" y="262070"/>
            <a:ext cx="2124947" cy="887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182" y="2856752"/>
            <a:ext cx="1503212" cy="9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Vehicular Networks - NOTICE Project</a:t>
            </a:r>
            <a:endParaRPr lang="en-US" dirty="0"/>
          </a:p>
        </p:txBody>
      </p:sp>
      <p:pic>
        <p:nvPicPr>
          <p:cNvPr id="7" name="Picture 6" descr="ns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5" y="5464446"/>
            <a:ext cx="878937" cy="884232"/>
          </a:xfrm>
          <a:prstGeom prst="rect">
            <a:avLst/>
          </a:prstGeom>
        </p:spPr>
      </p:pic>
      <p:pic>
        <p:nvPicPr>
          <p:cNvPr id="8" name="Picture 7" descr="IMG_2693-smal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6732" r="13456"/>
          <a:stretch/>
        </p:blipFill>
        <p:spPr>
          <a:xfrm>
            <a:off x="3599179" y="1235461"/>
            <a:ext cx="2527063" cy="2224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IMG_2698-sma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33" y="1435394"/>
            <a:ext cx="2412427" cy="18093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IMG_2702-sm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120" y="3594378"/>
            <a:ext cx="4323080" cy="21386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traffic3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8246" b="6070"/>
          <a:stretch/>
        </p:blipFill>
        <p:spPr>
          <a:xfrm>
            <a:off x="208007" y="1149685"/>
            <a:ext cx="3004029" cy="2095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138553" y="5763905"/>
            <a:ext cx="778700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An </a:t>
            </a:r>
            <a:r>
              <a:rPr lang="en-US" sz="1600" dirty="0"/>
              <a:t>Architecture for the Notification of Traffic Incidents and Congestion (NOTICE</a:t>
            </a:r>
            <a:r>
              <a:rPr lang="en-US" sz="1600" dirty="0" smtClean="0"/>
              <a:t>), National Science Foundation, 2007-2012, $400,000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358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Science and Digital Libraries</a:t>
            </a:r>
            <a:endParaRPr lang="en-US" dirty="0"/>
          </a:p>
        </p:txBody>
      </p:sp>
      <p:pic>
        <p:nvPicPr>
          <p:cNvPr id="9" name="Picture 8" descr="14000873937_fbd60ede16_z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0" t="28883" r="11105" b="5348"/>
          <a:stretch/>
        </p:blipFill>
        <p:spPr>
          <a:xfrm>
            <a:off x="1429661" y="1117512"/>
            <a:ext cx="3313285" cy="211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ssx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85" y="3624203"/>
            <a:ext cx="3251200" cy="2373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" y="3032352"/>
            <a:ext cx="642620" cy="6426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8510" y="3249493"/>
            <a:ext cx="1543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rial"/>
                <a:cs typeface="Arial"/>
              </a:rPr>
              <a:t>WARCreate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87434" y="1242693"/>
            <a:ext cx="726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Mink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6" name="Picture 15" descr="Mink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600" y="1049893"/>
            <a:ext cx="694864" cy="694864"/>
          </a:xfrm>
          <a:prstGeom prst="rect">
            <a:avLst/>
          </a:prstGeom>
        </p:spPr>
      </p:pic>
      <p:pic>
        <p:nvPicPr>
          <p:cNvPr id="18" name="Picture 17" descr="Screen Shot 2014-09-02 at 3.10.2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400" y="1735693"/>
            <a:ext cx="2660985" cy="255935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Screen Shot 2014-09-02 at 3.10.23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4" t="69037" r="2076"/>
          <a:stretch/>
        </p:blipFill>
        <p:spPr>
          <a:xfrm>
            <a:off x="5772611" y="1972619"/>
            <a:ext cx="3329318" cy="140515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006601" y="5834481"/>
            <a:ext cx="7137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Archive </a:t>
            </a:r>
            <a:r>
              <a:rPr lang="en-US" sz="1600" dirty="0"/>
              <a:t>What I See Now: Bringing Institutional Web Archiving Tools to the Individual </a:t>
            </a:r>
            <a:r>
              <a:rPr lang="en-US" sz="1600" dirty="0" smtClean="0"/>
              <a:t>Researcher, Digital Humanities Implementation Grant, 2014-2017, $325,000</a:t>
            </a:r>
            <a:endParaRPr lang="en-US" sz="1600" dirty="0"/>
          </a:p>
        </p:txBody>
      </p:sp>
      <p:pic>
        <p:nvPicPr>
          <p:cNvPr id="21" name="Picture 17" descr="chronicle_logo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423" y="5400182"/>
            <a:ext cx="2822575" cy="39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0" descr="blq-blocks_grey_alpha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400182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1" descr="Screen Shot 2012-09-28 at 1.53.5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945" y="4643926"/>
            <a:ext cx="1611409" cy="60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Screen Shot 2013-11-06 at 1.05.21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675" y="4580426"/>
            <a:ext cx="1407619" cy="739000"/>
          </a:xfrm>
          <a:prstGeom prst="rect">
            <a:avLst/>
          </a:prstGeom>
        </p:spPr>
      </p:pic>
      <p:pic>
        <p:nvPicPr>
          <p:cNvPr id="7" name="Picture 6" descr="neh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" y="5895577"/>
            <a:ext cx="1981039" cy="474034"/>
          </a:xfrm>
          <a:prstGeom prst="rect">
            <a:avLst/>
          </a:prstGeom>
        </p:spPr>
      </p:pic>
      <p:pic>
        <p:nvPicPr>
          <p:cNvPr id="26" name="Picture 25" descr="Screen Shot 2015-02-25 at 9.25.19 P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" y="1478434"/>
            <a:ext cx="921737" cy="9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Visualization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3" y="1212037"/>
            <a:ext cx="4549640" cy="23362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30" y="1282553"/>
            <a:ext cx="4070154" cy="22657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40" y="3907936"/>
            <a:ext cx="7546966" cy="21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6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Perks of Academia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Work with really smart people</a:t>
            </a:r>
          </a:p>
          <a:p>
            <a:pPr lvl="1"/>
            <a:r>
              <a:rPr lang="en-US" dirty="0" smtClean="0"/>
              <a:t>faculty colleagues</a:t>
            </a:r>
          </a:p>
          <a:p>
            <a:pPr lvl="1"/>
            <a:r>
              <a:rPr lang="en-US" dirty="0" smtClean="0"/>
              <a:t>students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Always learning new stuff</a:t>
            </a:r>
          </a:p>
          <a:p>
            <a:pPr lvl="1"/>
            <a:r>
              <a:rPr lang="en-US" dirty="0"/>
              <a:t>research</a:t>
            </a:r>
          </a:p>
          <a:p>
            <a:pPr lvl="1"/>
            <a:r>
              <a:rPr lang="en-US" dirty="0" smtClean="0"/>
              <a:t>teaching courses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Control your own destiny</a:t>
            </a:r>
          </a:p>
          <a:p>
            <a:pPr lvl="1"/>
            <a:r>
              <a:rPr lang="en-US" dirty="0" smtClean="0"/>
              <a:t>no one's looking over your shoulder to see if you're in your office 9am-5pm</a:t>
            </a:r>
          </a:p>
          <a:p>
            <a:pPr lvl="1"/>
            <a:r>
              <a:rPr lang="en-US" dirty="0" smtClean="0"/>
              <a:t>change research projects and focus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Academia Isn't the Only Option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" y="1194857"/>
            <a:ext cx="1828800" cy="151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1759620"/>
            <a:ext cx="2946400" cy="982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276" y="1841923"/>
            <a:ext cx="1131659" cy="1131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704" y="3125106"/>
            <a:ext cx="2993136" cy="10918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652" y="3463103"/>
            <a:ext cx="4194247" cy="1172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708" y="4307126"/>
            <a:ext cx="1943100" cy="157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402" y="4635891"/>
            <a:ext cx="3238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- 2000</a:t>
            </a:r>
            <a:endParaRPr lang="en-US" dirty="0"/>
          </a:p>
        </p:txBody>
      </p:sp>
      <p:pic>
        <p:nvPicPr>
          <p:cNvPr id="9" name="Picture 8" descr="Screen Shot 2013-11-04 at 9.15.39 PM.png"/>
          <p:cNvPicPr>
            <a:picLocks noChangeAspect="1"/>
          </p:cNvPicPr>
          <p:nvPr/>
        </p:nvPicPr>
        <p:blipFill rotWithShape="1">
          <a:blip r:embed="rId2"/>
          <a:srcRect l="405" t="495" r="355" b="687"/>
          <a:stretch/>
        </p:blipFill>
        <p:spPr>
          <a:xfrm>
            <a:off x="429683" y="1117600"/>
            <a:ext cx="8284634" cy="5084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32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 School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 loved grad school</a:t>
            </a:r>
          </a:p>
          <a:p>
            <a:pPr lvl="1"/>
            <a:r>
              <a:rPr lang="en-US" dirty="0" smtClean="0"/>
              <a:t>and I love it even more now that I can look back fondly on it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 "real-life" responsibilities</a:t>
            </a:r>
          </a:p>
          <a:p>
            <a:pPr lvl="1"/>
            <a:r>
              <a:rPr lang="en-US" dirty="0" smtClean="0"/>
              <a:t>single, no kids, no house</a:t>
            </a:r>
          </a:p>
          <a:p>
            <a:r>
              <a:rPr lang="en-US" dirty="0" smtClean="0"/>
              <a:t>Developed life-long friendships</a:t>
            </a:r>
          </a:p>
          <a:p>
            <a:r>
              <a:rPr lang="en-US" dirty="0" smtClean="0"/>
              <a:t>Met people from all over the world</a:t>
            </a:r>
          </a:p>
          <a:p>
            <a:r>
              <a:rPr lang="en-US" dirty="0" smtClean="0"/>
              <a:t>Worked with really smart people</a:t>
            </a:r>
          </a:p>
          <a:p>
            <a:r>
              <a:rPr lang="en-US" dirty="0" smtClean="0"/>
              <a:t>Worked on interesting projects</a:t>
            </a:r>
          </a:p>
          <a:p>
            <a:r>
              <a:rPr lang="en-US" dirty="0" smtClean="0"/>
              <a:t>Got to code!</a:t>
            </a:r>
          </a:p>
          <a:p>
            <a:r>
              <a:rPr lang="en-US" dirty="0" smtClean="0"/>
              <a:t>Attended interesting (sometimes!) classes</a:t>
            </a:r>
          </a:p>
          <a:p>
            <a:r>
              <a:rPr lang="en-US" dirty="0" smtClean="0"/>
              <a:t>Got to travel (for free) - Italy, Sweden, Lake Tahoe, Norfolk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3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MS vs PhD - Jobs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465127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masters degree equips you to do high level, complex design and potentially lead software engineering teams.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A PhD degree equips you to do original research and potentially lead R&amp;D teams.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“With a Ph.D. you will have a better chance of spending the rest of your life doing what </a:t>
            </a:r>
            <a:r>
              <a:rPr lang="en-US" i="1" dirty="0" smtClean="0"/>
              <a:t>you</a:t>
            </a:r>
            <a:r>
              <a:rPr lang="en-US" dirty="0" smtClean="0"/>
              <a:t> want to do, instead of what </a:t>
            </a:r>
            <a:r>
              <a:rPr lang="en-US" i="1" dirty="0" smtClean="0"/>
              <a:t>someone else</a:t>
            </a:r>
            <a:r>
              <a:rPr lang="en-US" dirty="0" smtClean="0"/>
              <a:t> wants you to do." </a:t>
            </a:r>
          </a:p>
          <a:p>
            <a:pPr lvl="1"/>
            <a:r>
              <a:rPr lang="en-US" dirty="0" smtClean="0"/>
              <a:t>William Lipscomb, a Nobel Prize winner in chemistry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257" y="5968062"/>
            <a:ext cx="86245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</a:t>
            </a:r>
            <a:r>
              <a:rPr lang="en-US" sz="1200" dirty="0" err="1" smtClean="0"/>
              <a:t>www.quora.com</a:t>
            </a:r>
            <a:r>
              <a:rPr lang="en-US" sz="1200" dirty="0" smtClean="0"/>
              <a:t>/What-are-the-main-differences-between-a-Masters-and-a-PhD-in-computer-science</a:t>
            </a:r>
          </a:p>
          <a:p>
            <a:r>
              <a:rPr lang="en-US" sz="1200" dirty="0" smtClean="0"/>
              <a:t>Vijay Chidambaram, computer science grad student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0623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MS vs. PhD – Requirements at ODU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503829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MS</a:t>
            </a:r>
          </a:p>
          <a:p>
            <a:pPr lvl="1"/>
            <a:r>
              <a:rPr lang="en-US" dirty="0" smtClean="0"/>
              <a:t>34 hours of coursework (11 courses)</a:t>
            </a:r>
          </a:p>
          <a:p>
            <a:pPr lvl="1"/>
            <a:r>
              <a:rPr lang="en-US" dirty="0" smtClean="0"/>
              <a:t>project (only 10 courses) or thesis (only 8 courses)</a:t>
            </a:r>
          </a:p>
          <a:p>
            <a:pPr lvl="1"/>
            <a:r>
              <a:rPr lang="en-US" dirty="0" smtClean="0"/>
              <a:t>usually partial tuition waiver</a:t>
            </a:r>
          </a:p>
          <a:p>
            <a:pPr lvl="1"/>
            <a:r>
              <a:rPr lang="en-US" dirty="0" smtClean="0"/>
              <a:t>~2 years</a:t>
            </a:r>
          </a:p>
          <a:p>
            <a:pPr lvl="4"/>
            <a:endParaRPr lang="en-US" dirty="0"/>
          </a:p>
          <a:p>
            <a:r>
              <a:rPr lang="en-US" dirty="0" smtClean="0"/>
              <a:t>PhD (after MS)</a:t>
            </a:r>
          </a:p>
          <a:p>
            <a:pPr lvl="1"/>
            <a:r>
              <a:rPr lang="en-US" dirty="0" smtClean="0"/>
              <a:t>48 credit hours </a:t>
            </a:r>
          </a:p>
          <a:p>
            <a:pPr lvl="1"/>
            <a:r>
              <a:rPr lang="en-US" dirty="0"/>
              <a:t>24 hours of coursework (8 courses)</a:t>
            </a:r>
          </a:p>
          <a:p>
            <a:pPr lvl="2"/>
            <a:r>
              <a:rPr lang="en-US" dirty="0"/>
              <a:t>4 "real" courses (not seminar or special topics) with 3 different faculty members</a:t>
            </a:r>
          </a:p>
          <a:p>
            <a:pPr lvl="1"/>
            <a:r>
              <a:rPr lang="en-US" dirty="0" smtClean="0"/>
              <a:t>24 hours of dissertation credits</a:t>
            </a:r>
          </a:p>
          <a:p>
            <a:pPr lvl="1"/>
            <a:r>
              <a:rPr lang="en-US" dirty="0"/>
              <a:t>full tuition waiver</a:t>
            </a:r>
          </a:p>
          <a:p>
            <a:pPr lvl="1"/>
            <a:r>
              <a:rPr lang="en-US" dirty="0" smtClean="0"/>
              <a:t>variable (often 3-5 years after MS)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60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 vs. MS vs. PhD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432505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BS - you </a:t>
            </a:r>
            <a:r>
              <a:rPr lang="en-US" dirty="0"/>
              <a:t>are given the questions and the </a:t>
            </a:r>
            <a:r>
              <a:rPr lang="en-US" dirty="0" smtClean="0"/>
              <a:t>answers</a:t>
            </a:r>
            <a:endParaRPr lang="en-US" dirty="0"/>
          </a:p>
          <a:p>
            <a:pPr lvl="3"/>
            <a:endParaRPr lang="en-US" dirty="0" smtClean="0"/>
          </a:p>
          <a:p>
            <a:r>
              <a:rPr lang="en-US" dirty="0" smtClean="0"/>
              <a:t>MS - you </a:t>
            </a:r>
            <a:r>
              <a:rPr lang="en-US" dirty="0"/>
              <a:t>are given the questions and mostly you get to find the </a:t>
            </a:r>
            <a:r>
              <a:rPr lang="en-US" dirty="0" smtClean="0"/>
              <a:t>answers</a:t>
            </a:r>
            <a:endParaRPr lang="en-US" dirty="0"/>
          </a:p>
          <a:p>
            <a:pPr lvl="3"/>
            <a:endParaRPr lang="en-US" dirty="0" smtClean="0"/>
          </a:p>
          <a:p>
            <a:r>
              <a:rPr lang="en-US" dirty="0" smtClean="0"/>
              <a:t>PhD – you </a:t>
            </a:r>
            <a:r>
              <a:rPr lang="en-US" dirty="0"/>
              <a:t>must come up with the questions and the </a:t>
            </a:r>
            <a:r>
              <a:rPr lang="en-US" dirty="0" smtClean="0"/>
              <a:t>answers</a:t>
            </a:r>
          </a:p>
          <a:p>
            <a:endParaRPr lang="en-US" dirty="0"/>
          </a:p>
          <a:p>
            <a:r>
              <a:rPr lang="en-US" dirty="0"/>
              <a:t>It sure is a lot simpler when you are given the questions </a:t>
            </a:r>
            <a:r>
              <a:rPr lang="en-US" b="1" i="1" dirty="0"/>
              <a:t>and</a:t>
            </a:r>
            <a:r>
              <a:rPr lang="en-US" dirty="0"/>
              <a:t> the answers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73167" y="5905535"/>
            <a:ext cx="42976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Dr. Kris Cooper (my undergraduate advisor)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1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du-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odu-blue.thmx</Template>
  <TotalTime>1978</TotalTime>
  <Words>2203</Words>
  <Application>Microsoft Macintosh PowerPoint</Application>
  <PresentationFormat>On-screen Show (4:3)</PresentationFormat>
  <Paragraphs>411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Calibri</vt:lpstr>
      <vt:lpstr>Arial</vt:lpstr>
      <vt:lpstr>odu-blue</vt:lpstr>
      <vt:lpstr>What's PhD Research?</vt:lpstr>
      <vt:lpstr>UNC-CS</vt:lpstr>
      <vt:lpstr>My CS Homepage - 1997</vt:lpstr>
      <vt:lpstr>CS Student Assoc Pres - 1999</vt:lpstr>
      <vt:lpstr>Teaching - 2000</vt:lpstr>
      <vt:lpstr>Grad School</vt:lpstr>
      <vt:lpstr>MS vs PhD - Jobs</vt:lpstr>
      <vt:lpstr>MS vs. PhD – Requirements at ODU</vt:lpstr>
      <vt:lpstr>BS vs. MS vs. PhD</vt:lpstr>
      <vt:lpstr>A PhD is All About Questions</vt:lpstr>
      <vt:lpstr>So long, and thanks for the PhD!</vt:lpstr>
      <vt:lpstr>What is a PhD?</vt:lpstr>
      <vt:lpstr>Where do GRAs Come From?</vt:lpstr>
      <vt:lpstr>Treat Your GRA Like a Job</vt:lpstr>
      <vt:lpstr>A PhD is Not About Courses</vt:lpstr>
      <vt:lpstr>Ph.D. Students Must Break Away From Undergraduate Mentality</vt:lpstr>
      <vt:lpstr>Critical Skills Needed</vt:lpstr>
      <vt:lpstr>Initiative</vt:lpstr>
      <vt:lpstr>Tenacity</vt:lpstr>
      <vt:lpstr>Flexibility</vt:lpstr>
      <vt:lpstr>Interpersonal Skills</vt:lpstr>
      <vt:lpstr>Organizational Skills</vt:lpstr>
      <vt:lpstr>Communication Skills</vt:lpstr>
      <vt:lpstr>Surviving the PhD</vt:lpstr>
      <vt:lpstr>What is Research?</vt:lpstr>
      <vt:lpstr>Imagine a circle that contains all human knowledge</vt:lpstr>
      <vt:lpstr>By the time you finish elementary school, you know a little</vt:lpstr>
      <vt:lpstr>By the time you finish high school, you know a bit more</vt:lpstr>
      <vt:lpstr>With a bachelor's degree, you gain a specialty</vt:lpstr>
      <vt:lpstr>A master's degree deepens that specialty</vt:lpstr>
      <vt:lpstr>Reading research papers takes you to the edge of human knowledge</vt:lpstr>
      <vt:lpstr>Once you're at the boundary, you focus</vt:lpstr>
      <vt:lpstr>You push at the boundary for a few years</vt:lpstr>
      <vt:lpstr>Until one day, the boundary gives way</vt:lpstr>
      <vt:lpstr>And, that dent you've made is called a Ph.D.</vt:lpstr>
      <vt:lpstr>Of course, the world looks different to you now</vt:lpstr>
      <vt:lpstr>So, don't forget the bigger picture</vt:lpstr>
      <vt:lpstr>Skills Gained Through PhD </vt:lpstr>
      <vt:lpstr>Why Did I Want to Become a Professor?</vt:lpstr>
      <vt:lpstr>Clemson</vt:lpstr>
      <vt:lpstr>ODU</vt:lpstr>
      <vt:lpstr>Vehicular Networks - NOTICE Project</vt:lpstr>
      <vt:lpstr>Web Science and Digital Libraries</vt:lpstr>
      <vt:lpstr>Information Visualization</vt:lpstr>
      <vt:lpstr>Perks of Academia</vt:lpstr>
      <vt:lpstr>Academia Isn't the Only Option</vt:lpstr>
    </vt:vector>
  </TitlesOfParts>
  <Company>Old Dominion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Life as an Academic</dc:title>
  <dc:creator>Michele Weigle</dc:creator>
  <cp:lastModifiedBy>Weigle, Michele C.</cp:lastModifiedBy>
  <cp:revision>279</cp:revision>
  <cp:lastPrinted>2017-09-07T15:18:11Z</cp:lastPrinted>
  <dcterms:created xsi:type="dcterms:W3CDTF">2014-12-03T18:42:40Z</dcterms:created>
  <dcterms:modified xsi:type="dcterms:W3CDTF">2017-09-11T16:44:53Z</dcterms:modified>
</cp:coreProperties>
</file>